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8" r:id="rId3"/>
    <p:sldId id="256" r:id="rId4"/>
  </p:sldIdLst>
  <p:sldSz cx="1800225" cy="54006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838"/>
    <a:srgbClr val="F6F3C5"/>
    <a:srgbClr val="A499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358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17" y="883861"/>
            <a:ext cx="1530191" cy="1880235"/>
          </a:xfrm>
        </p:spPr>
        <p:txBody>
          <a:bodyPr anchor="b"/>
          <a:lstStyle>
            <a:lvl1pPr algn="ctr">
              <a:defRPr sz="118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28" y="2836605"/>
            <a:ext cx="1350169" cy="1303913"/>
          </a:xfrm>
        </p:spPr>
        <p:txBody>
          <a:bodyPr/>
          <a:lstStyle>
            <a:lvl1pPr marL="0" indent="0" algn="ctr">
              <a:buNone/>
              <a:defRPr sz="473"/>
            </a:lvl1pPr>
            <a:lvl2pPr marL="90023" indent="0" algn="ctr">
              <a:buNone/>
              <a:defRPr sz="394"/>
            </a:lvl2pPr>
            <a:lvl3pPr marL="180045" indent="0" algn="ctr">
              <a:buNone/>
              <a:defRPr sz="354"/>
            </a:lvl3pPr>
            <a:lvl4pPr marL="270068" indent="0" algn="ctr">
              <a:buNone/>
              <a:defRPr sz="315"/>
            </a:lvl4pPr>
            <a:lvl5pPr marL="360091" indent="0" algn="ctr">
              <a:buNone/>
              <a:defRPr sz="315"/>
            </a:lvl5pPr>
            <a:lvl6pPr marL="450113" indent="0" algn="ctr">
              <a:buNone/>
              <a:defRPr sz="315"/>
            </a:lvl6pPr>
            <a:lvl7pPr marL="540136" indent="0" algn="ctr">
              <a:buNone/>
              <a:defRPr sz="315"/>
            </a:lvl7pPr>
            <a:lvl8pPr marL="630159" indent="0" algn="ctr">
              <a:buNone/>
              <a:defRPr sz="315"/>
            </a:lvl8pPr>
            <a:lvl9pPr marL="720181" indent="0" algn="ctr">
              <a:buNone/>
              <a:defRPr sz="315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53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070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286" y="287536"/>
            <a:ext cx="388174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65" y="287536"/>
            <a:ext cx="1142018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86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78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8" y="1346420"/>
            <a:ext cx="1552694" cy="2246530"/>
          </a:xfrm>
        </p:spPr>
        <p:txBody>
          <a:bodyPr anchor="b"/>
          <a:lstStyle>
            <a:lvl1pPr>
              <a:defRPr sz="118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28" y="3614203"/>
            <a:ext cx="1552694" cy="1181397"/>
          </a:xfrm>
        </p:spPr>
        <p:txBody>
          <a:bodyPr/>
          <a:lstStyle>
            <a:lvl1pPr marL="0" indent="0">
              <a:buNone/>
              <a:defRPr sz="473">
                <a:solidFill>
                  <a:schemeClr val="tx1"/>
                </a:solidFill>
              </a:defRPr>
            </a:lvl1pPr>
            <a:lvl2pPr marL="90023" indent="0">
              <a:buNone/>
              <a:defRPr sz="394">
                <a:solidFill>
                  <a:schemeClr val="tx1">
                    <a:tint val="75000"/>
                  </a:schemeClr>
                </a:solidFill>
              </a:defRPr>
            </a:lvl2pPr>
            <a:lvl3pPr marL="180045" indent="0">
              <a:buNone/>
              <a:defRPr sz="354">
                <a:solidFill>
                  <a:schemeClr val="tx1">
                    <a:tint val="75000"/>
                  </a:schemeClr>
                </a:solidFill>
              </a:defRPr>
            </a:lvl3pPr>
            <a:lvl4pPr marL="270068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4pPr>
            <a:lvl5pPr marL="360091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5pPr>
            <a:lvl6pPr marL="450113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6pPr>
            <a:lvl7pPr marL="540136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7pPr>
            <a:lvl8pPr marL="630159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8pPr>
            <a:lvl9pPr marL="720181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807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65" y="1437680"/>
            <a:ext cx="765096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364" y="1437680"/>
            <a:ext cx="765096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703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287537"/>
            <a:ext cx="1552694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00" y="1323916"/>
            <a:ext cx="761579" cy="648831"/>
          </a:xfrm>
        </p:spPr>
        <p:txBody>
          <a:bodyPr anchor="b"/>
          <a:lstStyle>
            <a:lvl1pPr marL="0" indent="0">
              <a:buNone/>
              <a:defRPr sz="473" b="1"/>
            </a:lvl1pPr>
            <a:lvl2pPr marL="90023" indent="0">
              <a:buNone/>
              <a:defRPr sz="394" b="1"/>
            </a:lvl2pPr>
            <a:lvl3pPr marL="180045" indent="0">
              <a:buNone/>
              <a:defRPr sz="354" b="1"/>
            </a:lvl3pPr>
            <a:lvl4pPr marL="270068" indent="0">
              <a:buNone/>
              <a:defRPr sz="315" b="1"/>
            </a:lvl4pPr>
            <a:lvl5pPr marL="360091" indent="0">
              <a:buNone/>
              <a:defRPr sz="315" b="1"/>
            </a:lvl5pPr>
            <a:lvl6pPr marL="450113" indent="0">
              <a:buNone/>
              <a:defRPr sz="315" b="1"/>
            </a:lvl6pPr>
            <a:lvl7pPr marL="540136" indent="0">
              <a:buNone/>
              <a:defRPr sz="315" b="1"/>
            </a:lvl7pPr>
            <a:lvl8pPr marL="630159" indent="0">
              <a:buNone/>
              <a:defRPr sz="315" b="1"/>
            </a:lvl8pPr>
            <a:lvl9pPr marL="720181" indent="0">
              <a:buNone/>
              <a:defRPr sz="31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00" y="1972747"/>
            <a:ext cx="761579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364" y="1323916"/>
            <a:ext cx="765330" cy="648831"/>
          </a:xfrm>
        </p:spPr>
        <p:txBody>
          <a:bodyPr anchor="b"/>
          <a:lstStyle>
            <a:lvl1pPr marL="0" indent="0">
              <a:buNone/>
              <a:defRPr sz="473" b="1"/>
            </a:lvl1pPr>
            <a:lvl2pPr marL="90023" indent="0">
              <a:buNone/>
              <a:defRPr sz="394" b="1"/>
            </a:lvl2pPr>
            <a:lvl3pPr marL="180045" indent="0">
              <a:buNone/>
              <a:defRPr sz="354" b="1"/>
            </a:lvl3pPr>
            <a:lvl4pPr marL="270068" indent="0">
              <a:buNone/>
              <a:defRPr sz="315" b="1"/>
            </a:lvl4pPr>
            <a:lvl5pPr marL="360091" indent="0">
              <a:buNone/>
              <a:defRPr sz="315" b="1"/>
            </a:lvl5pPr>
            <a:lvl6pPr marL="450113" indent="0">
              <a:buNone/>
              <a:defRPr sz="315" b="1"/>
            </a:lvl6pPr>
            <a:lvl7pPr marL="540136" indent="0">
              <a:buNone/>
              <a:defRPr sz="315" b="1"/>
            </a:lvl7pPr>
            <a:lvl8pPr marL="630159" indent="0">
              <a:buNone/>
              <a:defRPr sz="315" b="1"/>
            </a:lvl8pPr>
            <a:lvl9pPr marL="720181" indent="0">
              <a:buNone/>
              <a:defRPr sz="31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364" y="1972747"/>
            <a:ext cx="765330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4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35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49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360045"/>
            <a:ext cx="580619" cy="1260158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330" y="777598"/>
            <a:ext cx="911364" cy="3837980"/>
          </a:xfrm>
        </p:spPr>
        <p:txBody>
          <a:bodyPr/>
          <a:lstStyle>
            <a:lvl1pPr>
              <a:defRPr sz="630"/>
            </a:lvl1pPr>
            <a:lvl2pPr>
              <a:defRPr sz="551"/>
            </a:lvl2pPr>
            <a:lvl3pPr>
              <a:defRPr sz="473"/>
            </a:lvl3pPr>
            <a:lvl4pPr>
              <a:defRPr sz="394"/>
            </a:lvl4pPr>
            <a:lvl5pPr>
              <a:defRPr sz="394"/>
            </a:lvl5pPr>
            <a:lvl6pPr>
              <a:defRPr sz="394"/>
            </a:lvl6pPr>
            <a:lvl7pPr>
              <a:defRPr sz="394"/>
            </a:lvl7pPr>
            <a:lvl8pPr>
              <a:defRPr sz="394"/>
            </a:lvl8pPr>
            <a:lvl9pPr>
              <a:defRPr sz="39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1620202"/>
            <a:ext cx="580619" cy="3001626"/>
          </a:xfrm>
        </p:spPr>
        <p:txBody>
          <a:bodyPr/>
          <a:lstStyle>
            <a:lvl1pPr marL="0" indent="0">
              <a:buNone/>
              <a:defRPr sz="315"/>
            </a:lvl1pPr>
            <a:lvl2pPr marL="90023" indent="0">
              <a:buNone/>
              <a:defRPr sz="276"/>
            </a:lvl2pPr>
            <a:lvl3pPr marL="180045" indent="0">
              <a:buNone/>
              <a:defRPr sz="236"/>
            </a:lvl3pPr>
            <a:lvl4pPr marL="270068" indent="0">
              <a:buNone/>
              <a:defRPr sz="197"/>
            </a:lvl4pPr>
            <a:lvl5pPr marL="360091" indent="0">
              <a:buNone/>
              <a:defRPr sz="197"/>
            </a:lvl5pPr>
            <a:lvl6pPr marL="450113" indent="0">
              <a:buNone/>
              <a:defRPr sz="197"/>
            </a:lvl6pPr>
            <a:lvl7pPr marL="540136" indent="0">
              <a:buNone/>
              <a:defRPr sz="197"/>
            </a:lvl7pPr>
            <a:lvl8pPr marL="630159" indent="0">
              <a:buNone/>
              <a:defRPr sz="197"/>
            </a:lvl8pPr>
            <a:lvl9pPr marL="720181" indent="0">
              <a:buNone/>
              <a:defRPr sz="19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51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360045"/>
            <a:ext cx="580619" cy="1260158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330" y="777598"/>
            <a:ext cx="911364" cy="3837980"/>
          </a:xfrm>
        </p:spPr>
        <p:txBody>
          <a:bodyPr anchor="t"/>
          <a:lstStyle>
            <a:lvl1pPr marL="0" indent="0">
              <a:buNone/>
              <a:defRPr sz="630"/>
            </a:lvl1pPr>
            <a:lvl2pPr marL="90023" indent="0">
              <a:buNone/>
              <a:defRPr sz="551"/>
            </a:lvl2pPr>
            <a:lvl3pPr marL="180045" indent="0">
              <a:buNone/>
              <a:defRPr sz="473"/>
            </a:lvl3pPr>
            <a:lvl4pPr marL="270068" indent="0">
              <a:buNone/>
              <a:defRPr sz="394"/>
            </a:lvl4pPr>
            <a:lvl5pPr marL="360091" indent="0">
              <a:buNone/>
              <a:defRPr sz="394"/>
            </a:lvl5pPr>
            <a:lvl6pPr marL="450113" indent="0">
              <a:buNone/>
              <a:defRPr sz="394"/>
            </a:lvl6pPr>
            <a:lvl7pPr marL="540136" indent="0">
              <a:buNone/>
              <a:defRPr sz="394"/>
            </a:lvl7pPr>
            <a:lvl8pPr marL="630159" indent="0">
              <a:buNone/>
              <a:defRPr sz="394"/>
            </a:lvl8pPr>
            <a:lvl9pPr marL="720181" indent="0">
              <a:buNone/>
              <a:defRPr sz="394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1620202"/>
            <a:ext cx="580619" cy="3001626"/>
          </a:xfrm>
        </p:spPr>
        <p:txBody>
          <a:bodyPr/>
          <a:lstStyle>
            <a:lvl1pPr marL="0" indent="0">
              <a:buNone/>
              <a:defRPr sz="315"/>
            </a:lvl1pPr>
            <a:lvl2pPr marL="90023" indent="0">
              <a:buNone/>
              <a:defRPr sz="276"/>
            </a:lvl2pPr>
            <a:lvl3pPr marL="180045" indent="0">
              <a:buNone/>
              <a:defRPr sz="236"/>
            </a:lvl3pPr>
            <a:lvl4pPr marL="270068" indent="0">
              <a:buNone/>
              <a:defRPr sz="197"/>
            </a:lvl4pPr>
            <a:lvl5pPr marL="360091" indent="0">
              <a:buNone/>
              <a:defRPr sz="197"/>
            </a:lvl5pPr>
            <a:lvl6pPr marL="450113" indent="0">
              <a:buNone/>
              <a:defRPr sz="197"/>
            </a:lvl6pPr>
            <a:lvl7pPr marL="540136" indent="0">
              <a:buNone/>
              <a:defRPr sz="197"/>
            </a:lvl7pPr>
            <a:lvl8pPr marL="630159" indent="0">
              <a:buNone/>
              <a:defRPr sz="197"/>
            </a:lvl8pPr>
            <a:lvl9pPr marL="720181" indent="0">
              <a:buNone/>
              <a:defRPr sz="19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39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66" y="287537"/>
            <a:ext cx="1552694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66" y="1437680"/>
            <a:ext cx="1552694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65" y="5005627"/>
            <a:ext cx="40505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ECCC7-5ACD-4FC2-8ED6-9F26D94EADB6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325" y="5005627"/>
            <a:ext cx="607576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409" y="5005627"/>
            <a:ext cx="40505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25437-31BD-4D72-B443-3763337C6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27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868" y="564357"/>
            <a:ext cx="1707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C </a:t>
            </a:r>
            <a:r>
              <a:rPr lang="zh-CN" altLang="en-US" dirty="0" smtClean="0"/>
              <a:t>区</a:t>
            </a:r>
            <a:r>
              <a:rPr lang="zh-CN" altLang="en-US" dirty="0"/>
              <a:t>展板模板</a:t>
            </a:r>
          </a:p>
          <a:p>
            <a:r>
              <a:rPr lang="zh-CN" altLang="en-US" dirty="0"/>
              <a:t> </a:t>
            </a:r>
            <a:r>
              <a:rPr lang="zh-CN" altLang="en-US" sz="1400" dirty="0" smtClean="0"/>
              <a:t>（尺寸</a:t>
            </a:r>
            <a:r>
              <a:rPr lang="en-US" altLang="zh-CN" sz="1400" dirty="0" smtClean="0"/>
              <a:t>500</a:t>
            </a:r>
            <a:r>
              <a:rPr lang="zh-CN" altLang="en-US" sz="1400" dirty="0" smtClean="0"/>
              <a:t>*</a:t>
            </a:r>
            <a:r>
              <a:rPr lang="en-US" altLang="zh-CN" sz="1400" dirty="0" smtClean="0"/>
              <a:t>1500</a:t>
            </a:r>
            <a:r>
              <a:rPr lang="zh-CN" altLang="en-US" sz="1400" dirty="0" smtClean="0"/>
              <a:t>）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214313" y="1414463"/>
            <a:ext cx="136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1.</a:t>
            </a:r>
            <a:r>
              <a:rPr lang="zh-CN" altLang="en-US" sz="800" dirty="0" smtClean="0"/>
              <a:t>请</a:t>
            </a:r>
            <a:r>
              <a:rPr lang="zh-CN" altLang="en-US" sz="800" dirty="0"/>
              <a:t>根据内容提示来填写内容</a:t>
            </a:r>
          </a:p>
          <a:p>
            <a:r>
              <a:rPr lang="en-US" altLang="zh-CN" sz="800" dirty="0" smtClean="0"/>
              <a:t>2.</a:t>
            </a:r>
            <a:r>
              <a:rPr lang="zh-CN" altLang="en-US" sz="800" dirty="0" smtClean="0"/>
              <a:t>设计</a:t>
            </a:r>
            <a:r>
              <a:rPr lang="zh-CN" altLang="en-US" sz="800" dirty="0"/>
              <a:t>题目</a:t>
            </a:r>
            <a:r>
              <a:rPr lang="zh-CN" altLang="en-US" sz="800" dirty="0" smtClean="0"/>
              <a:t>最多两排 </a:t>
            </a:r>
            <a:r>
              <a:rPr lang="zh-CN" altLang="en-US" sz="800" dirty="0"/>
              <a:t>字号可适当更改</a:t>
            </a:r>
          </a:p>
          <a:p>
            <a:r>
              <a:rPr lang="en-US" altLang="zh-CN" sz="800" dirty="0" smtClean="0"/>
              <a:t>3.</a:t>
            </a:r>
            <a:r>
              <a:rPr lang="zh-CN" altLang="en-US" sz="800" dirty="0" smtClean="0"/>
              <a:t>正方形</a:t>
            </a:r>
            <a:r>
              <a:rPr lang="zh-CN" altLang="en-US" sz="800" dirty="0"/>
              <a:t>白色区域请插入作者照片</a:t>
            </a:r>
          </a:p>
          <a:p>
            <a:r>
              <a:rPr lang="en-US" altLang="zh-CN" sz="800" dirty="0" smtClean="0"/>
              <a:t>5.</a:t>
            </a:r>
            <a:r>
              <a:rPr lang="zh-CN" altLang="en-US" sz="800" dirty="0" smtClean="0"/>
              <a:t>请</a:t>
            </a:r>
            <a:r>
              <a:rPr lang="zh-CN" altLang="en-US" sz="800" dirty="0"/>
              <a:t>填写右上角的</a:t>
            </a:r>
            <a:r>
              <a:rPr lang="zh-CN" altLang="en-US" sz="800" dirty="0" smtClean="0"/>
              <a:t>编号</a:t>
            </a:r>
            <a:endParaRPr lang="zh-CN" altLang="en-US" sz="800" dirty="0"/>
          </a:p>
          <a:p>
            <a:r>
              <a:rPr lang="en-US" altLang="zh-CN" sz="800" dirty="0" smtClean="0"/>
              <a:t>4.</a:t>
            </a:r>
            <a:r>
              <a:rPr lang="zh-CN" altLang="en-US" sz="800" dirty="0" smtClean="0"/>
              <a:t>项目</a:t>
            </a:r>
            <a:r>
              <a:rPr lang="zh-CN" altLang="en-US" sz="800" dirty="0"/>
              <a:t>内容 限定</a:t>
            </a:r>
            <a:r>
              <a:rPr lang="en-US" altLang="zh-CN" sz="800" dirty="0"/>
              <a:t>300-450</a:t>
            </a:r>
            <a:r>
              <a:rPr lang="zh-CN" altLang="en-US" sz="800" dirty="0"/>
              <a:t>字 不要超过黄线</a:t>
            </a:r>
          </a:p>
          <a:p>
            <a:r>
              <a:rPr lang="en-US" altLang="zh-CN" sz="800" dirty="0" smtClean="0"/>
              <a:t>6.</a:t>
            </a:r>
            <a:r>
              <a:rPr lang="zh-CN" altLang="en-US" sz="800" dirty="0" smtClean="0"/>
              <a:t>插入</a:t>
            </a:r>
            <a:r>
              <a:rPr lang="zh-CN" altLang="en-US" sz="800" dirty="0"/>
              <a:t>图片请在白色区域内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1463" y="3136106"/>
            <a:ext cx="1307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/>
              <a:t>注：</a:t>
            </a:r>
          </a:p>
          <a:p>
            <a:r>
              <a:rPr lang="zh-CN" altLang="en-US" sz="800" dirty="0"/>
              <a:t> 请不要随意更改字体 字号  括号内字体都需要删除</a:t>
            </a:r>
          </a:p>
          <a:p>
            <a:r>
              <a:rPr lang="zh-CN" altLang="en-US" sz="800" dirty="0"/>
              <a:t>（设计题目  黑体 </a:t>
            </a:r>
            <a:r>
              <a:rPr lang="en-US" altLang="zh-CN" sz="800" dirty="0"/>
              <a:t>8</a:t>
            </a:r>
          </a:p>
          <a:p>
            <a:r>
              <a:rPr lang="en-US" altLang="zh-CN" sz="800" dirty="0"/>
              <a:t>      </a:t>
            </a:r>
            <a:r>
              <a:rPr lang="zh-CN" altLang="en-US" sz="800" dirty="0"/>
              <a:t>编号  微软雅黑</a:t>
            </a:r>
            <a:r>
              <a:rPr lang="en-US" altLang="zh-CN" sz="800" dirty="0"/>
              <a:t>light  </a:t>
            </a:r>
            <a:r>
              <a:rPr lang="en-US" altLang="zh-CN" sz="800" dirty="0" smtClean="0"/>
              <a:t>20</a:t>
            </a:r>
            <a:endParaRPr lang="en-US" altLang="zh-CN" sz="800" dirty="0"/>
          </a:p>
          <a:p>
            <a:r>
              <a:rPr lang="en-US" altLang="zh-CN" sz="800" dirty="0"/>
              <a:t>      </a:t>
            </a:r>
            <a:r>
              <a:rPr lang="zh-CN" altLang="en-US" sz="800" dirty="0"/>
              <a:t>信息  微软雅黑</a:t>
            </a:r>
            <a:r>
              <a:rPr lang="en-US" altLang="zh-CN" sz="800" dirty="0"/>
              <a:t>light  5</a:t>
            </a:r>
          </a:p>
          <a:p>
            <a:r>
              <a:rPr lang="en-US" altLang="zh-CN" sz="800" dirty="0"/>
              <a:t>      </a:t>
            </a:r>
            <a:r>
              <a:rPr lang="zh-CN" altLang="en-US" sz="800" dirty="0"/>
              <a:t>项目内容 微软雅黑  </a:t>
            </a:r>
            <a:r>
              <a:rPr lang="en-US" altLang="zh-CN" sz="800" dirty="0" smtClean="0"/>
              <a:t>4.5</a:t>
            </a:r>
            <a:r>
              <a:rPr lang="zh-CN" altLang="en-US" sz="800" dirty="0" smtClean="0"/>
              <a:t>）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1224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00225" cy="54006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916" y="284741"/>
            <a:ext cx="12172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3B38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高烈度区城市浅埋隧道抗震性能分析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5068" y="691967"/>
            <a:ext cx="1624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姓名         郭俊 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张晓 兰雁盛</a:t>
            </a: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         机械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科学与工程学院</a:t>
            </a:r>
          </a:p>
          <a:p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班级  机制</a:t>
            </a:r>
            <a:r>
              <a:rPr lang="en-US" altLang="zh-CN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1302</a:t>
            </a:r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班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067" y="942190"/>
            <a:ext cx="16242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校内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</a:t>
            </a:r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  吴波</a:t>
            </a:r>
            <a:endParaRPr lang="en-US" altLang="zh-CN" sz="50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业界指导老师  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5067" y="1125336"/>
            <a:ext cx="162423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项目来源  武汉</a:t>
            </a:r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重型机床集团</a:t>
            </a:r>
          </a:p>
        </p:txBody>
      </p:sp>
      <p:sp>
        <p:nvSpPr>
          <p:cNvPr id="9" name="文本框 8"/>
          <p:cNvSpPr txBox="1"/>
          <p:nvPr/>
        </p:nvSpPr>
        <p:spPr>
          <a:xfrm rot="-1200000">
            <a:off x="1335610" y="15731"/>
            <a:ext cx="527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A4998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59</a:t>
            </a:r>
            <a:endParaRPr lang="zh-CN" altLang="en-US" sz="2000" dirty="0">
              <a:solidFill>
                <a:srgbClr val="A4998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48" y="1352574"/>
            <a:ext cx="548081" cy="200055"/>
          </a:xfrm>
          <a:prstGeom prst="rect">
            <a:avLst/>
          </a:prstGeom>
          <a:solidFill>
            <a:srgbClr val="F6F3C5"/>
          </a:solidFill>
        </p:spPr>
        <p:txBody>
          <a:bodyPr wrap="square" rtlCol="0">
            <a:spAutoFit/>
          </a:bodyPr>
          <a:lstStyle/>
          <a:p>
            <a:r>
              <a:rPr lang="zh-CN" altLang="en-US" sz="700" dirty="0" smtClean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en-US" altLang="zh-CN" sz="700" dirty="0" smtClean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468" y="1571112"/>
            <a:ext cx="1503249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分析</a:t>
            </a:r>
            <a:r>
              <a:rPr lang="zh-CN" altLang="en-US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立车工作台主轴及刀架铣主轴械系统的零件组成和工作原理，进行三维实体建模。对主轴动平衡进行动态仿真和分析，提出检测方案，利用实验验证方案的可行性。检测传感器选型及安装设计。土压平衡盾构机的主驱动液压系统是完成挖掘功能的重要组成部分，</a:t>
            </a:r>
          </a:p>
          <a:p>
            <a:r>
              <a:rPr lang="zh-CN" altLang="en-US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通常地铁、公路隧道的刀盘直径大、重量大，其驱动扭矩也非常大，并且地层条件、埋深，掘进参数变化都使负载扭矩产生很大的波动，因此对其液压系统提出了很高的要求。本课题主要内容：主驱动负载扭矩的计算；液压控制系统的计算及原理设计</a:t>
            </a:r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sz="45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盘</a:t>
            </a:r>
            <a:r>
              <a:rPr lang="zh-CN" altLang="en-US" sz="45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转速的影响。维实体建模。对主轴动平衡进行动态仿真和分析，提出检测方案，利用实验验证方案的可行性。检测传感器选型及安装设计。能的重要组成部分，</a:t>
            </a:r>
          </a:p>
          <a:p>
            <a:endParaRPr lang="zh-CN" altLang="en-US" sz="45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45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41468" y="2750752"/>
            <a:ext cx="1557616" cy="0"/>
          </a:xfrm>
          <a:prstGeom prst="line">
            <a:avLst/>
          </a:prstGeom>
          <a:ln>
            <a:solidFill>
              <a:srgbClr val="F6F3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60755" y="2813156"/>
            <a:ext cx="1444401" cy="22364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526" y="2938493"/>
            <a:ext cx="1317131" cy="6585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526" y="3741221"/>
            <a:ext cx="832183" cy="117615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/>
          <a:srcRect r="78179" b="-1235"/>
          <a:stretch/>
        </p:blipFill>
        <p:spPr>
          <a:xfrm flipH="1">
            <a:off x="1156148" y="3713946"/>
            <a:ext cx="364362" cy="12001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43" y="707539"/>
            <a:ext cx="507206" cy="50720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9187" y="1930828"/>
            <a:ext cx="1672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此</a:t>
            </a:r>
            <a:r>
              <a:rPr lang="zh-CN" altLang="en-US" sz="2800" dirty="0" smtClean="0">
                <a:solidFill>
                  <a:srgbClr val="FF0000"/>
                </a:solidFill>
              </a:rPr>
              <a:t>为范本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31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00225" cy="54006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599" y="345104"/>
            <a:ext cx="108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rgbClr val="3B38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项目名称</a:t>
            </a:r>
            <a:endParaRPr lang="zh-CN" altLang="en-US" sz="800" dirty="0">
              <a:solidFill>
                <a:srgbClr val="3B38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985" y="795449"/>
            <a:ext cx="496444" cy="4964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1238" y="755129"/>
            <a:ext cx="16242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姓名</a:t>
            </a:r>
            <a:endParaRPr lang="en-US" altLang="zh-CN" sz="50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500" dirty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</a:t>
            </a:r>
            <a:endParaRPr lang="en-US" altLang="zh-CN" sz="50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专业班级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237" y="1005352"/>
            <a:ext cx="16242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校内指导老师</a:t>
            </a:r>
            <a:endParaRPr lang="en-US" altLang="zh-CN" sz="500" dirty="0" smtClean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业界指导老师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1237" y="1188498"/>
            <a:ext cx="162423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课题来源 </a:t>
            </a:r>
            <a:endParaRPr lang="zh-CN" altLang="en-US" sz="50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-1200000">
            <a:off x="1314178" y="30019"/>
            <a:ext cx="527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A4998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59</a:t>
            </a:r>
            <a:endParaRPr lang="zh-CN" altLang="en-US" sz="2000" dirty="0">
              <a:solidFill>
                <a:srgbClr val="A4998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985" y="1380204"/>
            <a:ext cx="548081" cy="200055"/>
          </a:xfrm>
          <a:prstGeom prst="rect">
            <a:avLst/>
          </a:prstGeom>
          <a:solidFill>
            <a:srgbClr val="F6F3C5"/>
          </a:solidFill>
        </p:spPr>
        <p:txBody>
          <a:bodyPr wrap="square" rtlCol="0">
            <a:spAutoFit/>
          </a:bodyPr>
          <a:lstStyle/>
          <a:p>
            <a:r>
              <a:rPr lang="zh-CN" altLang="en-US" sz="700" dirty="0" smtClean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en-US" altLang="zh-CN" sz="700" dirty="0" smtClean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985" y="1579718"/>
            <a:ext cx="1503249" cy="161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300-450</a:t>
            </a:r>
            <a:r>
              <a:rPr lang="zh-CN" altLang="en-US" sz="450" dirty="0" smtClean="0">
                <a:solidFill>
                  <a:srgbClr val="3B383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 请不要超过黄线</a:t>
            </a:r>
            <a:endParaRPr lang="zh-CN" altLang="en-US" sz="450" dirty="0">
              <a:solidFill>
                <a:srgbClr val="3B383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09985" y="2715036"/>
            <a:ext cx="1557616" cy="0"/>
          </a:xfrm>
          <a:prstGeom prst="line">
            <a:avLst/>
          </a:prstGeom>
          <a:ln>
            <a:solidFill>
              <a:srgbClr val="F6F3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86375" y="2800350"/>
            <a:ext cx="1444401" cy="224923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88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366</Words>
  <Application>Microsoft Office PowerPoint</Application>
  <PresentationFormat>自定义</PresentationFormat>
  <Paragraphs>37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郭晶淼</dc:creator>
  <cp:lastModifiedBy>郭晶淼</cp:lastModifiedBy>
  <cp:revision>8</cp:revision>
  <dcterms:created xsi:type="dcterms:W3CDTF">2016-05-18T11:07:42Z</dcterms:created>
  <dcterms:modified xsi:type="dcterms:W3CDTF">2016-05-18T12:21:44Z</dcterms:modified>
</cp:coreProperties>
</file>